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50292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>
        <p:scale>
          <a:sx n="80" d="100"/>
          <a:sy n="80" d="100"/>
        </p:scale>
        <p:origin x="2034" y="-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190" y="1272011"/>
            <a:ext cx="4274820" cy="2705947"/>
          </a:xfrm>
        </p:spPr>
        <p:txBody>
          <a:bodyPr anchor="b"/>
          <a:lstStyle>
            <a:lvl1pPr algn="ctr"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50" y="4082310"/>
            <a:ext cx="3771900" cy="1876530"/>
          </a:xfrm>
        </p:spPr>
        <p:txBody>
          <a:bodyPr/>
          <a:lstStyle>
            <a:lvl1pPr marL="0" indent="0" algn="ctr">
              <a:buNone/>
              <a:defRPr sz="1320"/>
            </a:lvl1pPr>
            <a:lvl2pPr marL="251460" indent="0" algn="ctr">
              <a:buNone/>
              <a:defRPr sz="1100"/>
            </a:lvl2pPr>
            <a:lvl3pPr marL="502920" indent="0" algn="ctr">
              <a:buNone/>
              <a:defRPr sz="990"/>
            </a:lvl3pPr>
            <a:lvl4pPr marL="754380" indent="0" algn="ctr">
              <a:buNone/>
              <a:defRPr sz="880"/>
            </a:lvl4pPr>
            <a:lvl5pPr marL="1005840" indent="0" algn="ctr">
              <a:buNone/>
              <a:defRPr sz="880"/>
            </a:lvl5pPr>
            <a:lvl6pPr marL="1257300" indent="0" algn="ctr">
              <a:buNone/>
              <a:defRPr sz="880"/>
            </a:lvl6pPr>
            <a:lvl7pPr marL="1508760" indent="0" algn="ctr">
              <a:buNone/>
              <a:defRPr sz="880"/>
            </a:lvl7pPr>
            <a:lvl8pPr marL="1760220" indent="0" algn="ctr">
              <a:buNone/>
              <a:defRPr sz="880"/>
            </a:lvl8pPr>
            <a:lvl9pPr marL="2011680" indent="0" algn="ctr">
              <a:buNone/>
              <a:defRPr sz="8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F65E-F5F8-4B9F-8F74-7F6DA8ABBAA7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99B6-FD3E-4B8B-BEA8-803E9433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70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F65E-F5F8-4B9F-8F74-7F6DA8ABBAA7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99B6-FD3E-4B8B-BEA8-803E9433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597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599022" y="413808"/>
            <a:ext cx="1084421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758" y="413808"/>
            <a:ext cx="3190399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F65E-F5F8-4B9F-8F74-7F6DA8ABBAA7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99B6-FD3E-4B8B-BEA8-803E9433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385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F65E-F5F8-4B9F-8F74-7F6DA8ABBAA7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99B6-FD3E-4B8B-BEA8-803E9433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7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138" y="1937705"/>
            <a:ext cx="4337685" cy="3233102"/>
          </a:xfrm>
        </p:spPr>
        <p:txBody>
          <a:bodyPr anchor="b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138" y="5201393"/>
            <a:ext cx="4337685" cy="1700212"/>
          </a:xfrm>
        </p:spPr>
        <p:txBody>
          <a:bodyPr/>
          <a:lstStyle>
            <a:lvl1pPr marL="0" indent="0">
              <a:buNone/>
              <a:defRPr sz="1320">
                <a:solidFill>
                  <a:schemeClr val="tx1">
                    <a:tint val="82000"/>
                  </a:schemeClr>
                </a:solidFill>
              </a:defRPr>
            </a:lvl1pPr>
            <a:lvl2pPr marL="251460" indent="0">
              <a:buNone/>
              <a:defRPr sz="1100">
                <a:solidFill>
                  <a:schemeClr val="tx1">
                    <a:tint val="82000"/>
                  </a:schemeClr>
                </a:solidFill>
              </a:defRPr>
            </a:lvl2pPr>
            <a:lvl3pPr marL="502920" indent="0">
              <a:buNone/>
              <a:defRPr sz="990">
                <a:solidFill>
                  <a:schemeClr val="tx1">
                    <a:tint val="82000"/>
                  </a:schemeClr>
                </a:solidFill>
              </a:defRPr>
            </a:lvl3pPr>
            <a:lvl4pPr marL="754380" indent="0">
              <a:buNone/>
              <a:defRPr sz="880">
                <a:solidFill>
                  <a:schemeClr val="tx1">
                    <a:tint val="82000"/>
                  </a:schemeClr>
                </a:solidFill>
              </a:defRPr>
            </a:lvl4pPr>
            <a:lvl5pPr marL="1005840" indent="0">
              <a:buNone/>
              <a:defRPr sz="880">
                <a:solidFill>
                  <a:schemeClr val="tx1">
                    <a:tint val="82000"/>
                  </a:schemeClr>
                </a:solidFill>
              </a:defRPr>
            </a:lvl5pPr>
            <a:lvl6pPr marL="1257300" indent="0">
              <a:buNone/>
              <a:defRPr sz="880">
                <a:solidFill>
                  <a:schemeClr val="tx1">
                    <a:tint val="82000"/>
                  </a:schemeClr>
                </a:solidFill>
              </a:defRPr>
            </a:lvl6pPr>
            <a:lvl7pPr marL="1508760" indent="0">
              <a:buNone/>
              <a:defRPr sz="880">
                <a:solidFill>
                  <a:schemeClr val="tx1">
                    <a:tint val="82000"/>
                  </a:schemeClr>
                </a:solidFill>
              </a:defRPr>
            </a:lvl7pPr>
            <a:lvl8pPr marL="1760220" indent="0">
              <a:buNone/>
              <a:defRPr sz="880">
                <a:solidFill>
                  <a:schemeClr val="tx1">
                    <a:tint val="82000"/>
                  </a:schemeClr>
                </a:solidFill>
              </a:defRPr>
            </a:lvl8pPr>
            <a:lvl9pPr marL="2011680" indent="0">
              <a:buNone/>
              <a:defRPr sz="8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F65E-F5F8-4B9F-8F74-7F6DA8ABBAA7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99B6-FD3E-4B8B-BEA8-803E9433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634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758" y="2069042"/>
            <a:ext cx="213741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46033" y="2069042"/>
            <a:ext cx="213741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F65E-F5F8-4B9F-8F74-7F6DA8ABBAA7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99B6-FD3E-4B8B-BEA8-803E9433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015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413" y="413810"/>
            <a:ext cx="4337685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413" y="1905318"/>
            <a:ext cx="2127587" cy="933767"/>
          </a:xfrm>
        </p:spPr>
        <p:txBody>
          <a:bodyPr anchor="b"/>
          <a:lstStyle>
            <a:lvl1pPr marL="0" indent="0">
              <a:buNone/>
              <a:defRPr sz="1320" b="1"/>
            </a:lvl1pPr>
            <a:lvl2pPr marL="251460" indent="0">
              <a:buNone/>
              <a:defRPr sz="1100" b="1"/>
            </a:lvl2pPr>
            <a:lvl3pPr marL="502920" indent="0">
              <a:buNone/>
              <a:defRPr sz="990" b="1"/>
            </a:lvl3pPr>
            <a:lvl4pPr marL="754380" indent="0">
              <a:buNone/>
              <a:defRPr sz="880" b="1"/>
            </a:lvl4pPr>
            <a:lvl5pPr marL="1005840" indent="0">
              <a:buNone/>
              <a:defRPr sz="880" b="1"/>
            </a:lvl5pPr>
            <a:lvl6pPr marL="1257300" indent="0">
              <a:buNone/>
              <a:defRPr sz="880" b="1"/>
            </a:lvl6pPr>
            <a:lvl7pPr marL="1508760" indent="0">
              <a:buNone/>
              <a:defRPr sz="880" b="1"/>
            </a:lvl7pPr>
            <a:lvl8pPr marL="1760220" indent="0">
              <a:buNone/>
              <a:defRPr sz="880" b="1"/>
            </a:lvl8pPr>
            <a:lvl9pPr marL="2011680" indent="0">
              <a:buNone/>
              <a:defRPr sz="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6413" y="2839085"/>
            <a:ext cx="2127587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46033" y="1905318"/>
            <a:ext cx="2138065" cy="933767"/>
          </a:xfrm>
        </p:spPr>
        <p:txBody>
          <a:bodyPr anchor="b"/>
          <a:lstStyle>
            <a:lvl1pPr marL="0" indent="0">
              <a:buNone/>
              <a:defRPr sz="1320" b="1"/>
            </a:lvl1pPr>
            <a:lvl2pPr marL="251460" indent="0">
              <a:buNone/>
              <a:defRPr sz="1100" b="1"/>
            </a:lvl2pPr>
            <a:lvl3pPr marL="502920" indent="0">
              <a:buNone/>
              <a:defRPr sz="990" b="1"/>
            </a:lvl3pPr>
            <a:lvl4pPr marL="754380" indent="0">
              <a:buNone/>
              <a:defRPr sz="880" b="1"/>
            </a:lvl4pPr>
            <a:lvl5pPr marL="1005840" indent="0">
              <a:buNone/>
              <a:defRPr sz="880" b="1"/>
            </a:lvl5pPr>
            <a:lvl6pPr marL="1257300" indent="0">
              <a:buNone/>
              <a:defRPr sz="880" b="1"/>
            </a:lvl6pPr>
            <a:lvl7pPr marL="1508760" indent="0">
              <a:buNone/>
              <a:defRPr sz="880" b="1"/>
            </a:lvl7pPr>
            <a:lvl8pPr marL="1760220" indent="0">
              <a:buNone/>
              <a:defRPr sz="880" b="1"/>
            </a:lvl8pPr>
            <a:lvl9pPr marL="2011680" indent="0">
              <a:buNone/>
              <a:defRPr sz="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46033" y="2839085"/>
            <a:ext cx="2138065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F65E-F5F8-4B9F-8F74-7F6DA8ABBAA7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99B6-FD3E-4B8B-BEA8-803E9433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698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F65E-F5F8-4B9F-8F74-7F6DA8ABBAA7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99B6-FD3E-4B8B-BEA8-803E9433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8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F65E-F5F8-4B9F-8F74-7F6DA8ABBAA7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99B6-FD3E-4B8B-BEA8-803E9433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38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413" y="518160"/>
            <a:ext cx="1622048" cy="1813560"/>
          </a:xfrm>
        </p:spPr>
        <p:txBody>
          <a:bodyPr anchor="b"/>
          <a:lstStyle>
            <a:lvl1pPr>
              <a:defRPr sz="1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8065" y="1119083"/>
            <a:ext cx="2546033" cy="5523442"/>
          </a:xfrm>
        </p:spPr>
        <p:txBody>
          <a:bodyPr/>
          <a:lstStyle>
            <a:lvl1pPr>
              <a:defRPr sz="1760"/>
            </a:lvl1pPr>
            <a:lvl2pPr>
              <a:defRPr sz="1540"/>
            </a:lvl2pPr>
            <a:lvl3pPr>
              <a:defRPr sz="132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6413" y="2331720"/>
            <a:ext cx="1622048" cy="4319800"/>
          </a:xfrm>
        </p:spPr>
        <p:txBody>
          <a:bodyPr/>
          <a:lstStyle>
            <a:lvl1pPr marL="0" indent="0">
              <a:buNone/>
              <a:defRPr sz="880"/>
            </a:lvl1pPr>
            <a:lvl2pPr marL="251460" indent="0">
              <a:buNone/>
              <a:defRPr sz="770"/>
            </a:lvl2pPr>
            <a:lvl3pPr marL="502920" indent="0">
              <a:buNone/>
              <a:defRPr sz="660"/>
            </a:lvl3pPr>
            <a:lvl4pPr marL="754380" indent="0">
              <a:buNone/>
              <a:defRPr sz="550"/>
            </a:lvl4pPr>
            <a:lvl5pPr marL="1005840" indent="0">
              <a:buNone/>
              <a:defRPr sz="550"/>
            </a:lvl5pPr>
            <a:lvl6pPr marL="1257300" indent="0">
              <a:buNone/>
              <a:defRPr sz="550"/>
            </a:lvl6pPr>
            <a:lvl7pPr marL="1508760" indent="0">
              <a:buNone/>
              <a:defRPr sz="550"/>
            </a:lvl7pPr>
            <a:lvl8pPr marL="1760220" indent="0">
              <a:buNone/>
              <a:defRPr sz="550"/>
            </a:lvl8pPr>
            <a:lvl9pPr marL="2011680" indent="0">
              <a:buNone/>
              <a:defRPr sz="5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F65E-F5F8-4B9F-8F74-7F6DA8ABBAA7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99B6-FD3E-4B8B-BEA8-803E9433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66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413" y="518160"/>
            <a:ext cx="1622048" cy="1813560"/>
          </a:xfrm>
        </p:spPr>
        <p:txBody>
          <a:bodyPr anchor="b"/>
          <a:lstStyle>
            <a:lvl1pPr>
              <a:defRPr sz="1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38065" y="1119083"/>
            <a:ext cx="2546033" cy="5523442"/>
          </a:xfrm>
        </p:spPr>
        <p:txBody>
          <a:bodyPr anchor="t"/>
          <a:lstStyle>
            <a:lvl1pPr marL="0" indent="0">
              <a:buNone/>
              <a:defRPr sz="1760"/>
            </a:lvl1pPr>
            <a:lvl2pPr marL="251460" indent="0">
              <a:buNone/>
              <a:defRPr sz="1540"/>
            </a:lvl2pPr>
            <a:lvl3pPr marL="502920" indent="0">
              <a:buNone/>
              <a:defRPr sz="1320"/>
            </a:lvl3pPr>
            <a:lvl4pPr marL="754380" indent="0">
              <a:buNone/>
              <a:defRPr sz="1100"/>
            </a:lvl4pPr>
            <a:lvl5pPr marL="1005840" indent="0">
              <a:buNone/>
              <a:defRPr sz="1100"/>
            </a:lvl5pPr>
            <a:lvl6pPr marL="1257300" indent="0">
              <a:buNone/>
              <a:defRPr sz="1100"/>
            </a:lvl6pPr>
            <a:lvl7pPr marL="1508760" indent="0">
              <a:buNone/>
              <a:defRPr sz="1100"/>
            </a:lvl7pPr>
            <a:lvl8pPr marL="1760220" indent="0">
              <a:buNone/>
              <a:defRPr sz="1100"/>
            </a:lvl8pPr>
            <a:lvl9pPr marL="2011680" indent="0">
              <a:buNone/>
              <a:defRPr sz="1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6413" y="2331720"/>
            <a:ext cx="1622048" cy="4319800"/>
          </a:xfrm>
        </p:spPr>
        <p:txBody>
          <a:bodyPr/>
          <a:lstStyle>
            <a:lvl1pPr marL="0" indent="0">
              <a:buNone/>
              <a:defRPr sz="880"/>
            </a:lvl1pPr>
            <a:lvl2pPr marL="251460" indent="0">
              <a:buNone/>
              <a:defRPr sz="770"/>
            </a:lvl2pPr>
            <a:lvl3pPr marL="502920" indent="0">
              <a:buNone/>
              <a:defRPr sz="660"/>
            </a:lvl3pPr>
            <a:lvl4pPr marL="754380" indent="0">
              <a:buNone/>
              <a:defRPr sz="550"/>
            </a:lvl4pPr>
            <a:lvl5pPr marL="1005840" indent="0">
              <a:buNone/>
              <a:defRPr sz="550"/>
            </a:lvl5pPr>
            <a:lvl6pPr marL="1257300" indent="0">
              <a:buNone/>
              <a:defRPr sz="550"/>
            </a:lvl6pPr>
            <a:lvl7pPr marL="1508760" indent="0">
              <a:buNone/>
              <a:defRPr sz="550"/>
            </a:lvl7pPr>
            <a:lvl8pPr marL="1760220" indent="0">
              <a:buNone/>
              <a:defRPr sz="550"/>
            </a:lvl8pPr>
            <a:lvl9pPr marL="2011680" indent="0">
              <a:buNone/>
              <a:defRPr sz="5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3F65E-F5F8-4B9F-8F74-7F6DA8ABBAA7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99B6-FD3E-4B8B-BEA8-803E9433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224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5758" y="413810"/>
            <a:ext cx="4337685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758" y="2069042"/>
            <a:ext cx="4337685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5758" y="7203865"/>
            <a:ext cx="113157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F3F65E-F5F8-4B9F-8F74-7F6DA8ABBAA7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65923" y="7203865"/>
            <a:ext cx="1697355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1873" y="7203865"/>
            <a:ext cx="113157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5999B6-FD3E-4B8B-BEA8-803E9433C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790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02920" rtl="0" eaLnBrk="1" latinLnBrk="0" hangingPunct="1">
        <a:lnSpc>
          <a:spcPct val="90000"/>
        </a:lnSpc>
        <a:spcBef>
          <a:spcPct val="0"/>
        </a:spcBef>
        <a:buNone/>
        <a:defRPr sz="24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5730" indent="-125730" algn="l" defTabSz="50292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540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1320" kern="1200">
          <a:solidFill>
            <a:schemeClr val="tx1"/>
          </a:solidFill>
          <a:latin typeface="+mn-lt"/>
          <a:ea typeface="+mn-ea"/>
          <a:cs typeface="+mn-cs"/>
        </a:defRPr>
      </a:lvl2pPr>
      <a:lvl3pPr marL="62865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88011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4pPr>
      <a:lvl5pPr marL="113157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5pPr>
      <a:lvl6pPr marL="138303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6pPr>
      <a:lvl7pPr marL="163449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7pPr>
      <a:lvl8pPr marL="188595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8pPr>
      <a:lvl9pPr marL="2137410" indent="-125730" algn="l" defTabSz="502920" rtl="0" eaLnBrk="1" latinLnBrk="0" hangingPunct="1">
        <a:lnSpc>
          <a:spcPct val="90000"/>
        </a:lnSpc>
        <a:spcBef>
          <a:spcPts val="275"/>
        </a:spcBef>
        <a:buFont typeface="Arial" panose="020B0604020202020204" pitchFamily="34" charset="0"/>
        <a:buChar char="•"/>
        <a:defRPr sz="9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1pPr>
      <a:lvl2pPr marL="25146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2pPr>
      <a:lvl3pPr marL="50292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3pPr>
      <a:lvl4pPr marL="75438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4pPr>
      <a:lvl5pPr marL="100584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6pPr>
      <a:lvl7pPr marL="150876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7pPr>
      <a:lvl8pPr marL="176022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8pPr>
      <a:lvl9pPr marL="2011680" algn="l" defTabSz="502920" rtl="0" eaLnBrk="1" latinLnBrk="0" hangingPunct="1">
        <a:defRPr sz="9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523298-EBB4-3405-1370-BC4CF63A0EE5}"/>
              </a:ext>
            </a:extLst>
          </p:cNvPr>
          <p:cNvSpPr/>
          <p:nvPr/>
        </p:nvSpPr>
        <p:spPr>
          <a:xfrm>
            <a:off x="0" y="0"/>
            <a:ext cx="5029200" cy="666206"/>
          </a:xfrm>
          <a:prstGeom prst="rect">
            <a:avLst/>
          </a:prstGeom>
          <a:solidFill>
            <a:srgbClr val="13232F"/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8A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Modern Visitor Management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11D18E-040F-ADFA-00E6-9E1FEDF58CDF}"/>
              </a:ext>
            </a:extLst>
          </p:cNvPr>
          <p:cNvSpPr/>
          <p:nvPr/>
        </p:nvSpPr>
        <p:spPr>
          <a:xfrm>
            <a:off x="0" y="7106194"/>
            <a:ext cx="5029200" cy="666206"/>
          </a:xfrm>
          <a:prstGeom prst="rect">
            <a:avLst/>
          </a:prstGeom>
          <a:solidFill>
            <a:srgbClr val="13232F"/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8A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www.myselfparking.com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CA4103B-E02D-4778-26F4-1AB507CC12C7}"/>
              </a:ext>
            </a:extLst>
          </p:cNvPr>
          <p:cNvGrpSpPr/>
          <p:nvPr/>
        </p:nvGrpSpPr>
        <p:grpSpPr>
          <a:xfrm>
            <a:off x="0" y="890996"/>
            <a:ext cx="5029200" cy="1042307"/>
            <a:chOff x="570280" y="1895475"/>
            <a:chExt cx="5717440" cy="1175057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59A941E3-2C58-F652-4749-8A776F5E613A}"/>
                </a:ext>
              </a:extLst>
            </p:cNvPr>
            <p:cNvGrpSpPr/>
            <p:nvPr/>
          </p:nvGrpSpPr>
          <p:grpSpPr>
            <a:xfrm>
              <a:off x="570280" y="1895475"/>
              <a:ext cx="5717440" cy="1175057"/>
              <a:chOff x="256600" y="1896786"/>
              <a:chExt cx="5717440" cy="1175057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700C72EF-0433-51CE-2554-E92B721D4229}"/>
                  </a:ext>
                </a:extLst>
              </p:cNvPr>
              <p:cNvGrpSpPr/>
              <p:nvPr/>
            </p:nvGrpSpPr>
            <p:grpSpPr>
              <a:xfrm>
                <a:off x="5059640" y="1896786"/>
                <a:ext cx="914400" cy="1175057"/>
                <a:chOff x="4973915" y="2071585"/>
                <a:chExt cx="914400" cy="1175057"/>
              </a:xfrm>
            </p:grpSpPr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050175A1-9D0A-3296-840F-D2E17507AEAB}"/>
                    </a:ext>
                  </a:extLst>
                </p:cNvPr>
                <p:cNvSpPr txBox="1"/>
                <p:nvPr/>
              </p:nvSpPr>
              <p:spPr>
                <a:xfrm>
                  <a:off x="5035012" y="2938865"/>
                  <a:ext cx="643125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Notify</a:t>
                  </a:r>
                </a:p>
              </p:txBody>
            </p:sp>
            <p:pic>
              <p:nvPicPr>
                <p:cNvPr id="24" name="Graphic 23" descr="Phone Vibration outline">
                  <a:extLst>
                    <a:ext uri="{FF2B5EF4-FFF2-40B4-BE49-F238E27FC236}">
                      <a16:creationId xmlns:a16="http://schemas.microsoft.com/office/drawing/2014/main" id="{E3C2FB1E-B3DB-3129-CD0F-96EAD47E7AC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973915" y="2071585"/>
                  <a:ext cx="914400" cy="914400"/>
                </a:xfrm>
                <a:prstGeom prst="rect">
                  <a:avLst/>
                </a:prstGeom>
              </p:spPr>
            </p:pic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84B8114F-20EB-97BC-F20B-918FF8081909}"/>
                  </a:ext>
                </a:extLst>
              </p:cNvPr>
              <p:cNvGrpSpPr/>
              <p:nvPr/>
            </p:nvGrpSpPr>
            <p:grpSpPr>
              <a:xfrm>
                <a:off x="256600" y="1960589"/>
                <a:ext cx="914400" cy="1111254"/>
                <a:chOff x="1498941" y="4526137"/>
                <a:chExt cx="914400" cy="1111254"/>
              </a:xfrm>
            </p:grpSpPr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0F78F40D-1AFD-663B-3CE2-6ADBAC590091}"/>
                    </a:ext>
                  </a:extLst>
                </p:cNvPr>
                <p:cNvSpPr txBox="1"/>
                <p:nvPr/>
              </p:nvSpPr>
              <p:spPr>
                <a:xfrm>
                  <a:off x="1530384" y="5329614"/>
                  <a:ext cx="851515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Register</a:t>
                  </a:r>
                </a:p>
              </p:txBody>
            </p:sp>
            <p:pic>
              <p:nvPicPr>
                <p:cNvPr id="22" name="Graphic 21" descr="Clipboard Checked outline">
                  <a:extLst>
                    <a:ext uri="{FF2B5EF4-FFF2-40B4-BE49-F238E27FC236}">
                      <a16:creationId xmlns:a16="http://schemas.microsoft.com/office/drawing/2014/main" id="{589483FF-E524-E2D2-D2E2-F03F8280230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498941" y="4526137"/>
                  <a:ext cx="914400" cy="914400"/>
                </a:xfrm>
                <a:prstGeom prst="rect">
                  <a:avLst/>
                </a:prstGeom>
              </p:spPr>
            </p:pic>
          </p:grp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E6CE0B63-CEE2-CEAA-4888-258632525125}"/>
                  </a:ext>
                </a:extLst>
              </p:cNvPr>
              <p:cNvGrpSpPr/>
              <p:nvPr/>
            </p:nvGrpSpPr>
            <p:grpSpPr>
              <a:xfrm>
                <a:off x="3458626" y="2038100"/>
                <a:ext cx="914400" cy="1033743"/>
                <a:chOff x="2652766" y="1729625"/>
                <a:chExt cx="914400" cy="1033743"/>
              </a:xfrm>
            </p:grpSpPr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47C5E6D2-F905-1114-1422-0EA2DC2AD53C}"/>
                    </a:ext>
                  </a:extLst>
                </p:cNvPr>
                <p:cNvSpPr txBox="1"/>
                <p:nvPr/>
              </p:nvSpPr>
              <p:spPr>
                <a:xfrm>
                  <a:off x="2665957" y="2455591"/>
                  <a:ext cx="901209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Check-In</a:t>
                  </a:r>
                </a:p>
              </p:txBody>
            </p:sp>
            <p:pic>
              <p:nvPicPr>
                <p:cNvPr id="20" name="Graphic 19" descr="Tablet outline">
                  <a:extLst>
                    <a:ext uri="{FF2B5EF4-FFF2-40B4-BE49-F238E27FC236}">
                      <a16:creationId xmlns:a16="http://schemas.microsoft.com/office/drawing/2014/main" id="{9AA73C33-EB59-3EA0-7931-C48E323DDD1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652766" y="1729625"/>
                  <a:ext cx="914400" cy="914400"/>
                </a:xfrm>
                <a:prstGeom prst="rect">
                  <a:avLst/>
                </a:prstGeom>
              </p:spPr>
            </p:pic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018BD207-8D28-12AC-A4B4-03F810637559}"/>
                  </a:ext>
                </a:extLst>
              </p:cNvPr>
              <p:cNvGrpSpPr/>
              <p:nvPr/>
            </p:nvGrpSpPr>
            <p:grpSpPr>
              <a:xfrm>
                <a:off x="1857613" y="1978321"/>
                <a:ext cx="914400" cy="1093522"/>
                <a:chOff x="1962150" y="4282821"/>
                <a:chExt cx="914400" cy="1093522"/>
              </a:xfrm>
            </p:grpSpPr>
            <p:pic>
              <p:nvPicPr>
                <p:cNvPr id="17" name="Graphic 16" descr="Employee badge outline">
                  <a:extLst>
                    <a:ext uri="{FF2B5EF4-FFF2-40B4-BE49-F238E27FC236}">
                      <a16:creationId xmlns:a16="http://schemas.microsoft.com/office/drawing/2014/main" id="{F49C7B8C-288A-D3E6-304B-B8CD79F0D5F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9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962150" y="4282821"/>
                  <a:ext cx="914400" cy="914400"/>
                </a:xfrm>
                <a:prstGeom prst="rect">
                  <a:avLst/>
                </a:prstGeom>
              </p:spPr>
            </p:pic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4FF4B5E1-AE2C-52B1-3924-D7716CC66006}"/>
                    </a:ext>
                  </a:extLst>
                </p:cNvPr>
                <p:cNvSpPr txBox="1"/>
                <p:nvPr/>
              </p:nvSpPr>
              <p:spPr>
                <a:xfrm>
                  <a:off x="2068132" y="5068566"/>
                  <a:ext cx="702436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Permit</a:t>
                  </a:r>
                </a:p>
              </p:txBody>
            </p:sp>
          </p:grpSp>
        </p:grp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3386C7C7-9A55-EE11-CD16-1EF98A39A9F2}"/>
                </a:ext>
              </a:extLst>
            </p:cNvPr>
            <p:cNvCxnSpPr/>
            <p:nvPr/>
          </p:nvCxnSpPr>
          <p:spPr>
            <a:xfrm>
              <a:off x="1453238" y="2562225"/>
              <a:ext cx="718055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E1182E7E-8B57-BDF8-8913-455A73D3E8D5}"/>
                </a:ext>
              </a:extLst>
            </p:cNvPr>
            <p:cNvCxnSpPr/>
            <p:nvPr/>
          </p:nvCxnSpPr>
          <p:spPr>
            <a:xfrm>
              <a:off x="3085693" y="2562225"/>
              <a:ext cx="718055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3041954D-3D8C-8873-1D17-73E2E565C597}"/>
                </a:ext>
              </a:extLst>
            </p:cNvPr>
            <p:cNvCxnSpPr/>
            <p:nvPr/>
          </p:nvCxnSpPr>
          <p:spPr>
            <a:xfrm>
              <a:off x="4686706" y="2562225"/>
              <a:ext cx="718055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1413006-94C5-3B1A-666D-06FB5F6CA69E}"/>
              </a:ext>
            </a:extLst>
          </p:cNvPr>
          <p:cNvGrpSpPr/>
          <p:nvPr/>
        </p:nvGrpSpPr>
        <p:grpSpPr>
          <a:xfrm>
            <a:off x="257381" y="1946931"/>
            <a:ext cx="4514438" cy="2624594"/>
            <a:chOff x="276447" y="4968083"/>
            <a:chExt cx="4514438" cy="2624594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D841C8B6-D221-A736-40B1-AF620D79A8A2}"/>
                </a:ext>
              </a:extLst>
            </p:cNvPr>
            <p:cNvSpPr txBox="1"/>
            <p:nvPr/>
          </p:nvSpPr>
          <p:spPr>
            <a:xfrm>
              <a:off x="276447" y="4968083"/>
              <a:ext cx="429555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Modern Visitor Management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797A552-0D61-1531-D046-0376D77C7CBA}"/>
                </a:ext>
              </a:extLst>
            </p:cNvPr>
            <p:cNvSpPr txBox="1"/>
            <p:nvPr/>
          </p:nvSpPr>
          <p:spPr>
            <a:xfrm>
              <a:off x="378373" y="5345908"/>
              <a:ext cx="4412512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Modernize your visitor management with MySelfParking. Effortlessly permit and control access to your property with precise controls and detailed reporting. </a:t>
              </a:r>
            </a:p>
            <a:p>
              <a:endParaRPr lang="en-US" sz="1400" dirty="0"/>
            </a:p>
            <a:p>
              <a:r>
                <a:rPr lang="en-US" sz="1400" dirty="0"/>
                <a:t>Your tenants will love the ease of scheduling and managing their personal guests, while your employees will benefit from reduced manual and error-prone visitor check-ins. Visitors to your property will appreciate quick and smooth Check-Ins.</a:t>
              </a:r>
            </a:p>
          </p:txBody>
        </p:sp>
      </p:grpSp>
      <p:pic>
        <p:nvPicPr>
          <p:cNvPr id="28" name="Picture 27" descr="A qr code on a cell phone&#10;&#10;Description automatically generated">
            <a:extLst>
              <a:ext uri="{FF2B5EF4-FFF2-40B4-BE49-F238E27FC236}">
                <a16:creationId xmlns:a16="http://schemas.microsoft.com/office/drawing/2014/main" id="{63FC4F8E-8AC2-6424-629B-0EDC511FAE2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0716" y="4702606"/>
            <a:ext cx="2945873" cy="2209405"/>
          </a:xfrm>
          <a:prstGeom prst="rect">
            <a:avLst/>
          </a:prstGeom>
        </p:spPr>
      </p:pic>
      <p:grpSp>
        <p:nvGrpSpPr>
          <p:cNvPr id="43" name="Group 42">
            <a:extLst>
              <a:ext uri="{FF2B5EF4-FFF2-40B4-BE49-F238E27FC236}">
                <a16:creationId xmlns:a16="http://schemas.microsoft.com/office/drawing/2014/main" id="{DAB472C9-FE04-4CA8-95C5-F199FAA59464}"/>
              </a:ext>
            </a:extLst>
          </p:cNvPr>
          <p:cNvGrpSpPr/>
          <p:nvPr/>
        </p:nvGrpSpPr>
        <p:grpSpPr>
          <a:xfrm>
            <a:off x="1642692" y="4521403"/>
            <a:ext cx="3566386" cy="2585203"/>
            <a:chOff x="2023692" y="4524646"/>
            <a:chExt cx="3566386" cy="2585203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90C8C8A-2EBB-8F4E-68BE-CCF90FF70F1F}"/>
                </a:ext>
              </a:extLst>
            </p:cNvPr>
            <p:cNvSpPr txBox="1"/>
            <p:nvPr/>
          </p:nvSpPr>
          <p:spPr>
            <a:xfrm>
              <a:off x="2485632" y="4616859"/>
              <a:ext cx="3104446" cy="24929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Visitor details are pre-registered</a:t>
              </a:r>
            </a:p>
            <a:p>
              <a:endParaRPr lang="en-US" sz="1200" dirty="0"/>
            </a:p>
            <a:p>
              <a:endParaRPr lang="en-US" sz="1200" dirty="0"/>
            </a:p>
            <a:p>
              <a:r>
                <a:rPr lang="en-US" sz="1200" dirty="0"/>
                <a:t>Visitor is permitted access according to defined rules</a:t>
              </a:r>
            </a:p>
            <a:p>
              <a:endParaRPr lang="en-US" sz="1200" dirty="0"/>
            </a:p>
            <a:p>
              <a:endParaRPr lang="en-US" sz="1200" dirty="0"/>
            </a:p>
            <a:p>
              <a:r>
                <a:rPr lang="en-US" sz="1200" dirty="0"/>
                <a:t>Visitor is manually or automatically Checked-In</a:t>
              </a:r>
            </a:p>
            <a:p>
              <a:endParaRPr lang="en-US" sz="1200" dirty="0"/>
            </a:p>
            <a:p>
              <a:endParaRPr lang="en-US" sz="1200" dirty="0"/>
            </a:p>
            <a:p>
              <a:r>
                <a:rPr lang="en-US" sz="1200" dirty="0"/>
                <a:t>Your tenant is notified via SMS or Email of the Visitors arrival</a:t>
              </a:r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69AC598B-85D8-284A-70D3-9DFD59BE3555}"/>
                </a:ext>
              </a:extLst>
            </p:cNvPr>
            <p:cNvGrpSpPr/>
            <p:nvPr/>
          </p:nvGrpSpPr>
          <p:grpSpPr>
            <a:xfrm>
              <a:off x="2023692" y="4524646"/>
              <a:ext cx="533852" cy="2507002"/>
              <a:chOff x="1638068" y="4599192"/>
              <a:chExt cx="533852" cy="2507002"/>
            </a:xfrm>
          </p:grpSpPr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3F63008B-A63C-8A5F-289C-CE02B06BF063}"/>
                  </a:ext>
                </a:extLst>
              </p:cNvPr>
              <p:cNvGrpSpPr/>
              <p:nvPr/>
            </p:nvGrpSpPr>
            <p:grpSpPr>
              <a:xfrm>
                <a:off x="1699865" y="4599192"/>
                <a:ext cx="419530" cy="1706358"/>
                <a:chOff x="1699864" y="4599192"/>
                <a:chExt cx="534713" cy="2179388"/>
              </a:xfrm>
            </p:grpSpPr>
            <p:pic>
              <p:nvPicPr>
                <p:cNvPr id="30" name="Graphic 29" descr="Clipboard Checked outline">
                  <a:extLst>
                    <a:ext uri="{FF2B5EF4-FFF2-40B4-BE49-F238E27FC236}">
                      <a16:creationId xmlns:a16="http://schemas.microsoft.com/office/drawing/2014/main" id="{773A26A6-13E3-B770-E9C0-A7943C1E6F5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707948" y="4599192"/>
                  <a:ext cx="526629" cy="531060"/>
                </a:xfrm>
                <a:prstGeom prst="rect">
                  <a:avLst/>
                </a:prstGeom>
              </p:spPr>
            </p:pic>
            <p:cxnSp>
              <p:nvCxnSpPr>
                <p:cNvPr id="31" name="Straight Arrow Connector 30">
                  <a:extLst>
                    <a:ext uri="{FF2B5EF4-FFF2-40B4-BE49-F238E27FC236}">
                      <a16:creationId xmlns:a16="http://schemas.microsoft.com/office/drawing/2014/main" id="{307D2BA7-A21F-A0C6-611F-A6E45566AD0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71262" y="5130252"/>
                  <a:ext cx="0" cy="343262"/>
                </a:xfrm>
                <a:prstGeom prst="straightConnector1">
                  <a:avLst/>
                </a:prstGeom>
                <a:ln w="25400"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34" name="Graphic 33" descr="Employee badge outline">
                  <a:extLst>
                    <a:ext uri="{FF2B5EF4-FFF2-40B4-BE49-F238E27FC236}">
                      <a16:creationId xmlns:a16="http://schemas.microsoft.com/office/drawing/2014/main" id="{E0654A43-D21A-1521-15C6-BBA30BACC76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9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699864" y="5428920"/>
                  <a:ext cx="534713" cy="539213"/>
                </a:xfrm>
                <a:prstGeom prst="rect">
                  <a:avLst/>
                </a:prstGeom>
              </p:spPr>
            </p:pic>
            <p:cxnSp>
              <p:nvCxnSpPr>
                <p:cNvPr id="35" name="Straight Arrow Connector 34">
                  <a:extLst>
                    <a:ext uri="{FF2B5EF4-FFF2-40B4-BE49-F238E27FC236}">
                      <a16:creationId xmlns:a16="http://schemas.microsoft.com/office/drawing/2014/main" id="{EE8A3320-F826-31BD-1BA1-CFED0B0DC10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67220" y="5968133"/>
                  <a:ext cx="0" cy="343262"/>
                </a:xfrm>
                <a:prstGeom prst="straightConnector1">
                  <a:avLst/>
                </a:prstGeom>
                <a:ln w="25400">
                  <a:tailEnd type="triangl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38" name="Graphic 37" descr="Barcode with solid fill">
                  <a:extLst>
                    <a:ext uri="{FF2B5EF4-FFF2-40B4-BE49-F238E27FC236}">
                      <a16:creationId xmlns:a16="http://schemas.microsoft.com/office/drawing/2014/main" id="{F7E22B78-0E4F-C4DB-7A70-6CF59EADFC3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1">
                  <a:extLst>
                    <a:ext uri="{96DAC541-7B7A-43D3-8B79-37D633B846F1}">
                      <asvg:svgBlip xmlns:asvg="http://schemas.microsoft.com/office/drawing/2016/SVG/main" r:embed="rId12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707949" y="6266802"/>
                  <a:ext cx="511778" cy="511778"/>
                </a:xfrm>
                <a:prstGeom prst="rect">
                  <a:avLst/>
                </a:prstGeom>
              </p:spPr>
            </p:pic>
          </p:grpSp>
          <p:pic>
            <p:nvPicPr>
              <p:cNvPr id="39" name="Graphic 38" descr="Phone Vibration outline">
                <a:extLst>
                  <a:ext uri="{FF2B5EF4-FFF2-40B4-BE49-F238E27FC236}">
                    <a16:creationId xmlns:a16="http://schemas.microsoft.com/office/drawing/2014/main" id="{ED2ADAD9-0940-1FA0-E7EC-C4ABC8B34F7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1638068" y="6567851"/>
                <a:ext cx="533852" cy="538343"/>
              </a:xfrm>
              <a:prstGeom prst="rect">
                <a:avLst/>
              </a:prstGeom>
            </p:spPr>
          </p:pic>
          <p:cxnSp>
            <p:nvCxnSpPr>
              <p:cNvPr id="41" name="Straight Arrow Connector 40">
                <a:extLst>
                  <a:ext uri="{FF2B5EF4-FFF2-40B4-BE49-F238E27FC236}">
                    <a16:creationId xmlns:a16="http://schemas.microsoft.com/office/drawing/2014/main" id="{53415194-D8FF-B813-E861-EE122C2569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909630" y="6255014"/>
                <a:ext cx="0" cy="268758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206909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105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Yatteau, Nicholas</dc:creator>
  <cp:lastModifiedBy>Yatteau, Nicholas</cp:lastModifiedBy>
  <cp:revision>3</cp:revision>
  <dcterms:created xsi:type="dcterms:W3CDTF">2024-07-28T19:48:22Z</dcterms:created>
  <dcterms:modified xsi:type="dcterms:W3CDTF">2024-07-28T20:30:09Z</dcterms:modified>
</cp:coreProperties>
</file>