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433"/>
    <a:srgbClr val="13232F"/>
    <a:srgbClr val="FF8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90" d="100"/>
          <a:sy n="90" d="100"/>
        </p:scale>
        <p:origin x="1278" y="-25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B09DEF-2690-4704-AEFE-83700434A29A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BF0CA-B50D-4AAB-8591-80534AF38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6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30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2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60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2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8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3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6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3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42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8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7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7C9FDA-5EF8-4985-A5CE-AD0661718FC8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4F53AA-2721-496D-A7A1-0ACA0CB8A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4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342A614-29BF-F373-84C8-2CC60BF113B3}"/>
              </a:ext>
            </a:extLst>
          </p:cNvPr>
          <p:cNvGrpSpPr/>
          <p:nvPr/>
        </p:nvGrpSpPr>
        <p:grpSpPr>
          <a:xfrm>
            <a:off x="0" y="0"/>
            <a:ext cx="6858000" cy="12217234"/>
            <a:chOff x="0" y="0"/>
            <a:chExt cx="6858000" cy="1221723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1C6F67C-D750-AC58-096D-4A04FD31A3D0}"/>
                </a:ext>
              </a:extLst>
            </p:cNvPr>
            <p:cNvSpPr/>
            <p:nvPr/>
          </p:nvSpPr>
          <p:spPr>
            <a:xfrm>
              <a:off x="0" y="0"/>
              <a:ext cx="6858000" cy="4572000"/>
            </a:xfrm>
            <a:prstGeom prst="rect">
              <a:avLst/>
            </a:prstGeom>
            <a:solidFill>
              <a:srgbClr val="13232F"/>
            </a:solidFill>
            <a:ln>
              <a:solidFill>
                <a:srgbClr val="042433">
                  <a:alpha val="9098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097EBF7-EBCD-6004-F409-A402B556B29F}"/>
                </a:ext>
              </a:extLst>
            </p:cNvPr>
            <p:cNvSpPr/>
            <p:nvPr/>
          </p:nvSpPr>
          <p:spPr>
            <a:xfrm>
              <a:off x="0" y="8257882"/>
              <a:ext cx="6858000" cy="30449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9DA20A-7AF4-11D9-EFE1-57D4CBD057C9}"/>
                </a:ext>
              </a:extLst>
            </p:cNvPr>
            <p:cNvSpPr/>
            <p:nvPr/>
          </p:nvSpPr>
          <p:spPr>
            <a:xfrm>
              <a:off x="0" y="11302834"/>
              <a:ext cx="6858000" cy="914400"/>
            </a:xfrm>
            <a:prstGeom prst="rect">
              <a:avLst/>
            </a:prstGeom>
            <a:solidFill>
              <a:srgbClr val="13232F"/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F8A3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www.myselfparking.com</a:t>
              </a:r>
            </a:p>
          </p:txBody>
        </p:sp>
        <p:pic>
          <p:nvPicPr>
            <p:cNvPr id="16" name="Picture 15" descr="A logo of a company&#10;&#10;Description automatically generated">
              <a:extLst>
                <a:ext uri="{FF2B5EF4-FFF2-40B4-BE49-F238E27FC236}">
                  <a16:creationId xmlns:a16="http://schemas.microsoft.com/office/drawing/2014/main" id="{D594C3FF-1F91-5190-39E0-F4E24CFDF5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3642"/>
              <a:ext cx="3657600" cy="36576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43AE830-8F7C-B154-828D-7B3D37508DD6}"/>
                </a:ext>
              </a:extLst>
            </p:cNvPr>
            <p:cNvSpPr txBox="1"/>
            <p:nvPr/>
          </p:nvSpPr>
          <p:spPr>
            <a:xfrm>
              <a:off x="378373" y="3255063"/>
              <a:ext cx="3657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8A3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MySelfParking</a:t>
              </a:r>
            </a:p>
          </p:txBody>
        </p:sp>
      </p:grpSp>
      <p:pic>
        <p:nvPicPr>
          <p:cNvPr id="36" name="Picture 35" descr="A computer with a graph on the screen&#10;&#10;Description automatically generated">
            <a:extLst>
              <a:ext uri="{FF2B5EF4-FFF2-40B4-BE49-F238E27FC236}">
                <a16:creationId xmlns:a16="http://schemas.microsoft.com/office/drawing/2014/main" id="{6207ACB9-E7A6-7983-AD26-F5FFC47D7C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50" y="889166"/>
            <a:ext cx="5670669" cy="3189751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0572B5B1-A89C-425A-660B-2F3A064A213C}"/>
              </a:ext>
            </a:extLst>
          </p:cNvPr>
          <p:cNvSpPr txBox="1"/>
          <p:nvPr/>
        </p:nvSpPr>
        <p:spPr>
          <a:xfrm>
            <a:off x="2277275" y="4671485"/>
            <a:ext cx="42955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Methods of Access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C443590-0BF2-79B6-F97F-03418099D302}"/>
              </a:ext>
            </a:extLst>
          </p:cNvPr>
          <p:cNvGrpSpPr/>
          <p:nvPr/>
        </p:nvGrpSpPr>
        <p:grpSpPr>
          <a:xfrm>
            <a:off x="378373" y="8434552"/>
            <a:ext cx="6918960" cy="987736"/>
            <a:chOff x="0" y="8338136"/>
            <a:chExt cx="6918960" cy="98773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235B9CA-003B-3E01-146E-790864EC63C1}"/>
                </a:ext>
              </a:extLst>
            </p:cNvPr>
            <p:cNvSpPr txBox="1"/>
            <p:nvPr/>
          </p:nvSpPr>
          <p:spPr>
            <a:xfrm>
              <a:off x="0" y="8340987"/>
              <a:ext cx="348996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Single Solution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3 Methods of Access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Integration to Parking Gate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Manned booth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Mobile App Trigger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1E38D5E-0187-AC1A-997F-8144C7263341}"/>
                </a:ext>
              </a:extLst>
            </p:cNvPr>
            <p:cNvSpPr txBox="1"/>
            <p:nvPr/>
          </p:nvSpPr>
          <p:spPr>
            <a:xfrm>
              <a:off x="3429000" y="8338136"/>
              <a:ext cx="3489960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Features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Auto Check-In on Pass Issuance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Entry and Exit Pass configurations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Single pane of glass dashboard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F769CE1-7CF8-AD56-F3E8-699ACC1510F1}"/>
              </a:ext>
            </a:extLst>
          </p:cNvPr>
          <p:cNvGrpSpPr/>
          <p:nvPr/>
        </p:nvGrpSpPr>
        <p:grpSpPr>
          <a:xfrm>
            <a:off x="570280" y="9320605"/>
            <a:ext cx="5717440" cy="1175057"/>
            <a:chOff x="570280" y="1895475"/>
            <a:chExt cx="5717440" cy="117505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C718655-53C9-F326-1B9F-93F307F77BD6}"/>
                </a:ext>
              </a:extLst>
            </p:cNvPr>
            <p:cNvGrpSpPr/>
            <p:nvPr/>
          </p:nvGrpSpPr>
          <p:grpSpPr>
            <a:xfrm>
              <a:off x="570280" y="1895475"/>
              <a:ext cx="5717440" cy="1175057"/>
              <a:chOff x="256600" y="1896786"/>
              <a:chExt cx="5717440" cy="1175057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3BA33D9D-8F4C-7F86-DA67-DE1C8F1D6E02}"/>
                  </a:ext>
                </a:extLst>
              </p:cNvPr>
              <p:cNvGrpSpPr/>
              <p:nvPr/>
            </p:nvGrpSpPr>
            <p:grpSpPr>
              <a:xfrm>
                <a:off x="5059640" y="1896786"/>
                <a:ext cx="914400" cy="1175057"/>
                <a:chOff x="4973915" y="2071585"/>
                <a:chExt cx="914400" cy="1175057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42E7C751-5CC1-E459-47E4-B108E1ADB5C7}"/>
                    </a:ext>
                  </a:extLst>
                </p:cNvPr>
                <p:cNvSpPr txBox="1"/>
                <p:nvPr/>
              </p:nvSpPr>
              <p:spPr>
                <a:xfrm>
                  <a:off x="5035012" y="2938865"/>
                  <a:ext cx="64312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Notify</a:t>
                  </a:r>
                </a:p>
              </p:txBody>
            </p:sp>
            <p:pic>
              <p:nvPicPr>
                <p:cNvPr id="42" name="Graphic 41" descr="Phone Vibration outline">
                  <a:extLst>
                    <a:ext uri="{FF2B5EF4-FFF2-40B4-BE49-F238E27FC236}">
                      <a16:creationId xmlns:a16="http://schemas.microsoft.com/office/drawing/2014/main" id="{E0F043A8-96C2-D90F-79D3-09E4612A14E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973915" y="2071585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391CBEA-7792-522B-D546-059B148EF6F4}"/>
                  </a:ext>
                </a:extLst>
              </p:cNvPr>
              <p:cNvGrpSpPr/>
              <p:nvPr/>
            </p:nvGrpSpPr>
            <p:grpSpPr>
              <a:xfrm>
                <a:off x="256600" y="1960589"/>
                <a:ext cx="914400" cy="1111254"/>
                <a:chOff x="1498941" y="4526137"/>
                <a:chExt cx="914400" cy="1111254"/>
              </a:xfrm>
            </p:grpSpPr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0044DE77-E518-8445-454F-4567C5E264B8}"/>
                    </a:ext>
                  </a:extLst>
                </p:cNvPr>
                <p:cNvSpPr txBox="1"/>
                <p:nvPr/>
              </p:nvSpPr>
              <p:spPr>
                <a:xfrm>
                  <a:off x="1530384" y="5329614"/>
                  <a:ext cx="85151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Register</a:t>
                  </a:r>
                </a:p>
              </p:txBody>
            </p:sp>
            <p:pic>
              <p:nvPicPr>
                <p:cNvPr id="38" name="Graphic 37" descr="Clipboard Checked outline">
                  <a:extLst>
                    <a:ext uri="{FF2B5EF4-FFF2-40B4-BE49-F238E27FC236}">
                      <a16:creationId xmlns:a16="http://schemas.microsoft.com/office/drawing/2014/main" id="{80E2CB8B-6968-4F15-FC65-AEA125B3999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98941" y="4526137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EC943D43-66CB-536D-CCD9-CFD1DD95D236}"/>
                  </a:ext>
                </a:extLst>
              </p:cNvPr>
              <p:cNvGrpSpPr/>
              <p:nvPr/>
            </p:nvGrpSpPr>
            <p:grpSpPr>
              <a:xfrm>
                <a:off x="3458626" y="2038100"/>
                <a:ext cx="914400" cy="1033743"/>
                <a:chOff x="2652766" y="1729625"/>
                <a:chExt cx="914400" cy="1033743"/>
              </a:xfrm>
            </p:grpSpPr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35E62243-48BD-CD16-EE26-66ECD7B98D27}"/>
                    </a:ext>
                  </a:extLst>
                </p:cNvPr>
                <p:cNvSpPr txBox="1"/>
                <p:nvPr/>
              </p:nvSpPr>
              <p:spPr>
                <a:xfrm>
                  <a:off x="2665957" y="2455591"/>
                  <a:ext cx="90120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Check-In</a:t>
                  </a:r>
                </a:p>
              </p:txBody>
            </p:sp>
            <p:pic>
              <p:nvPicPr>
                <p:cNvPr id="35" name="Graphic 34" descr="Tablet outline">
                  <a:extLst>
                    <a:ext uri="{FF2B5EF4-FFF2-40B4-BE49-F238E27FC236}">
                      <a16:creationId xmlns:a16="http://schemas.microsoft.com/office/drawing/2014/main" id="{6EEEB9C5-5788-E35F-4C56-6E65CE0430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52766" y="1729625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B9D3D345-4C5E-E20C-912E-424378AB3DF4}"/>
                  </a:ext>
                </a:extLst>
              </p:cNvPr>
              <p:cNvGrpSpPr/>
              <p:nvPr/>
            </p:nvGrpSpPr>
            <p:grpSpPr>
              <a:xfrm>
                <a:off x="1857613" y="1978321"/>
                <a:ext cx="914400" cy="1093522"/>
                <a:chOff x="1962150" y="4282821"/>
                <a:chExt cx="914400" cy="1093522"/>
              </a:xfrm>
            </p:grpSpPr>
            <p:pic>
              <p:nvPicPr>
                <p:cNvPr id="32" name="Graphic 31" descr="Employee badge outline">
                  <a:extLst>
                    <a:ext uri="{FF2B5EF4-FFF2-40B4-BE49-F238E27FC236}">
                      <a16:creationId xmlns:a16="http://schemas.microsoft.com/office/drawing/2014/main" id="{D16C5325-B2E3-4B0C-B8EE-7EFC73D748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962150" y="4282821"/>
                  <a:ext cx="914400" cy="914400"/>
                </a:xfrm>
                <a:prstGeom prst="rect">
                  <a:avLst/>
                </a:prstGeom>
              </p:spPr>
            </p:pic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62AB4C8B-C95C-A48B-71FF-F5994050E100}"/>
                    </a:ext>
                  </a:extLst>
                </p:cNvPr>
                <p:cNvSpPr txBox="1"/>
                <p:nvPr/>
              </p:nvSpPr>
              <p:spPr>
                <a:xfrm>
                  <a:off x="2068132" y="5068566"/>
                  <a:ext cx="70243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Permit</a:t>
                  </a:r>
                </a:p>
              </p:txBody>
            </p:sp>
          </p:grpSp>
        </p:grp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8E34AF5-8193-5766-11A9-CD7929BCDC6E}"/>
                </a:ext>
              </a:extLst>
            </p:cNvPr>
            <p:cNvCxnSpPr/>
            <p:nvPr/>
          </p:nvCxnSpPr>
          <p:spPr>
            <a:xfrm>
              <a:off x="1453238" y="2562225"/>
              <a:ext cx="71805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DAC0DD7-20FE-602B-9DC1-AB8A7387DC84}"/>
                </a:ext>
              </a:extLst>
            </p:cNvPr>
            <p:cNvCxnSpPr/>
            <p:nvPr/>
          </p:nvCxnSpPr>
          <p:spPr>
            <a:xfrm>
              <a:off x="3085693" y="2562225"/>
              <a:ext cx="71805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1FCFF2B-5514-E647-ACE8-9F6CEFD4A0B8}"/>
                </a:ext>
              </a:extLst>
            </p:cNvPr>
            <p:cNvCxnSpPr/>
            <p:nvPr/>
          </p:nvCxnSpPr>
          <p:spPr>
            <a:xfrm>
              <a:off x="4686706" y="2562225"/>
              <a:ext cx="71805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Graphic 8" descr="Key outline">
            <a:extLst>
              <a:ext uri="{FF2B5EF4-FFF2-40B4-BE49-F238E27FC236}">
                <a16:creationId xmlns:a16="http://schemas.microsoft.com/office/drawing/2014/main" id="{F6A20BF5-53F8-AE93-D1F3-327F5672563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78373" y="6196199"/>
            <a:ext cx="914400" cy="914400"/>
          </a:xfrm>
          <a:prstGeom prst="rect">
            <a:avLst/>
          </a:prstGeom>
        </p:spPr>
      </p:pic>
      <p:pic>
        <p:nvPicPr>
          <p:cNvPr id="13" name="Picture 1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7312414-CDFA-3536-73A3-39380B3BEB9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029" y="6111914"/>
            <a:ext cx="998685" cy="998685"/>
          </a:xfrm>
          <a:prstGeom prst="rect">
            <a:avLst/>
          </a:prstGeom>
        </p:spPr>
      </p:pic>
      <p:pic>
        <p:nvPicPr>
          <p:cNvPr id="15" name="Picture 1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01DC103-5A13-2D17-F779-4D3EF7E46F3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493" y="7138588"/>
            <a:ext cx="1030959" cy="1030959"/>
          </a:xfrm>
          <a:prstGeom prst="rect">
            <a:avLst/>
          </a:prstGeom>
        </p:spPr>
      </p:pic>
      <p:pic>
        <p:nvPicPr>
          <p:cNvPr id="20" name="Picture 1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FAFBF06-5F36-7790-9264-69C1E9BE772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029" y="5135014"/>
            <a:ext cx="914401" cy="91440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49868F8-6C54-F1D8-33CF-34B7EAA79916}"/>
              </a:ext>
            </a:extLst>
          </p:cNvPr>
          <p:cNvSpPr txBox="1"/>
          <p:nvPr/>
        </p:nvSpPr>
        <p:spPr>
          <a:xfrm>
            <a:off x="4497714" y="6395758"/>
            <a:ext cx="3489960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Manned check-in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QR code scanned by staff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9C135C-D08B-CFE2-B03E-1A47CDEC3F06}"/>
              </a:ext>
            </a:extLst>
          </p:cNvPr>
          <p:cNvSpPr txBox="1"/>
          <p:nvPr/>
        </p:nvSpPr>
        <p:spPr>
          <a:xfrm>
            <a:off x="4551452" y="7402456"/>
            <a:ext cx="3489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Mobile App Trigger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Mobile App opens gate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80374A-C956-8724-7DA3-40FB9259F1CF}"/>
              </a:ext>
            </a:extLst>
          </p:cNvPr>
          <p:cNvSpPr txBox="1"/>
          <p:nvPr/>
        </p:nvSpPr>
        <p:spPr>
          <a:xfrm>
            <a:off x="4497714" y="5513180"/>
            <a:ext cx="34899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Automated check-in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QR code scanned at entry device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E0E1980-37B0-31D8-0E7C-5649259742B2}"/>
              </a:ext>
            </a:extLst>
          </p:cNvPr>
          <p:cNvCxnSpPr>
            <a:cxnSpLocks/>
          </p:cNvCxnSpPr>
          <p:nvPr/>
        </p:nvCxnSpPr>
        <p:spPr>
          <a:xfrm flipV="1">
            <a:off x="1377057" y="5803124"/>
            <a:ext cx="1905734" cy="822960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3237209-A124-6271-3D8E-C5AC1CEF7C92}"/>
              </a:ext>
            </a:extLst>
          </p:cNvPr>
          <p:cNvCxnSpPr>
            <a:cxnSpLocks/>
          </p:cNvCxnSpPr>
          <p:nvPr/>
        </p:nvCxnSpPr>
        <p:spPr>
          <a:xfrm>
            <a:off x="1387280" y="6648358"/>
            <a:ext cx="1885288" cy="1983"/>
          </a:xfrm>
          <a:prstGeom prst="straightConnector1">
            <a:avLst/>
          </a:prstGeom>
          <a:ln w="635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0C82AF65-1362-FF98-174D-0A2FACD50049}"/>
              </a:ext>
            </a:extLst>
          </p:cNvPr>
          <p:cNvCxnSpPr>
            <a:cxnSpLocks/>
          </p:cNvCxnSpPr>
          <p:nvPr/>
        </p:nvCxnSpPr>
        <p:spPr>
          <a:xfrm>
            <a:off x="1387280" y="6626084"/>
            <a:ext cx="1885288" cy="894810"/>
          </a:xfrm>
          <a:prstGeom prst="straightConnector1">
            <a:avLst/>
          </a:prstGeom>
          <a:ln w="63500"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103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68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Yatteau, Nicholas</dc:creator>
  <cp:lastModifiedBy>Yatteau, Nicholas</cp:lastModifiedBy>
  <cp:revision>11</cp:revision>
  <dcterms:created xsi:type="dcterms:W3CDTF">2024-06-09T22:30:36Z</dcterms:created>
  <dcterms:modified xsi:type="dcterms:W3CDTF">2024-09-20T22:34:09Z</dcterms:modified>
</cp:coreProperties>
</file>